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260" r:id="rId5"/>
    <p:sldId id="261" r:id="rId6"/>
    <p:sldId id="294" r:id="rId7"/>
    <p:sldId id="282" r:id="rId8"/>
    <p:sldId id="285" r:id="rId9"/>
    <p:sldId id="298" r:id="rId10"/>
    <p:sldId id="286" r:id="rId11"/>
    <p:sldId id="287" r:id="rId12"/>
    <p:sldId id="289" r:id="rId13"/>
    <p:sldId id="288" r:id="rId14"/>
    <p:sldId id="299" r:id="rId15"/>
    <p:sldId id="291" r:id="rId16"/>
    <p:sldId id="290" r:id="rId17"/>
    <p:sldId id="292" r:id="rId18"/>
    <p:sldId id="293" r:id="rId19"/>
    <p:sldId id="297" r:id="rId20"/>
    <p:sldId id="295" r:id="rId21"/>
    <p:sldId id="264" r:id="rId22"/>
    <p:sldId id="275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21C"/>
    <a:srgbClr val="FFFFFF"/>
    <a:srgbClr val="8A8888"/>
    <a:srgbClr val="FFE5B4"/>
    <a:srgbClr val="C01E6C"/>
    <a:srgbClr val="1B907E"/>
    <a:srgbClr val="FF775C"/>
    <a:srgbClr val="FF856D"/>
    <a:srgbClr val="FDCB82"/>
    <a:srgbClr val="B4B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6C836-68FD-46FD-9B04-DC3A074E096B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7714A-6692-4E52-82B9-0FFD1B5041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7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pattFill prst="ltDnDiag">
          <a:fgClr>
            <a:srgbClr val="697A74"/>
          </a:fgClr>
          <a:bgClr>
            <a:srgbClr val="4F434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724525"/>
            <a:ext cx="12192000" cy="1133475"/>
          </a:xfrm>
          <a:prstGeom prst="rect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5748338" y="5721350"/>
            <a:ext cx="695325" cy="412750"/>
          </a:xfrm>
          <a:prstGeom prst="triangle">
            <a:avLst/>
          </a:prstGeom>
          <a:pattFill prst="ltDnDiag">
            <a:fgClr>
              <a:srgbClr val="697A74"/>
            </a:fgClr>
            <a:bgClr>
              <a:srgbClr val="4F434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970501" y="5384647"/>
            <a:ext cx="250999" cy="400018"/>
            <a:chOff x="5950141" y="5407218"/>
            <a:chExt cx="284294" cy="453081"/>
          </a:xfrm>
          <a:solidFill>
            <a:schemeClr val="bg1"/>
          </a:solidFill>
        </p:grpSpPr>
        <p:sp>
          <p:nvSpPr>
            <p:cNvPr id="7" name="L 形 6"/>
            <p:cNvSpPr/>
            <p:nvPr/>
          </p:nvSpPr>
          <p:spPr>
            <a:xfrm rot="18900000">
              <a:off x="5957566" y="5583430"/>
              <a:ext cx="276869" cy="276869"/>
            </a:xfrm>
            <a:prstGeom prst="corner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L 形 7"/>
            <p:cNvSpPr/>
            <p:nvPr/>
          </p:nvSpPr>
          <p:spPr>
            <a:xfrm rot="18900000">
              <a:off x="5950141" y="5407218"/>
              <a:ext cx="276869" cy="276869"/>
            </a:xfrm>
            <a:prstGeom prst="corner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1C1ED-5382-4481-B960-64554CE7188B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1A90D4-F80A-4F6A-8488-162C5583BC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4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6B686-79C9-4BA3-8745-2DFE06E33F47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0D543F-B1EE-40E8-8613-EFECA4BB1A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7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pattFill prst="ltDnDiag">
          <a:fgClr>
            <a:srgbClr val="697A74"/>
          </a:fgClr>
          <a:bgClr>
            <a:srgbClr val="4F434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19050"/>
            <a:ext cx="12192000" cy="2819400"/>
          </a:xfrm>
          <a:prstGeom prst="rect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rot="10800000">
            <a:off x="5748338" y="2727325"/>
            <a:ext cx="695325" cy="412750"/>
          </a:xfrm>
          <a:prstGeom prst="triangle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85950" y="4589463"/>
            <a:ext cx="84201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B4B17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24B47-A9E4-4DDB-AE7C-723D6A7261B1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F193F4-4D42-4B4F-AA67-41B092FCE4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5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4F43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flipV="1">
            <a:off x="0" y="6496050"/>
            <a:ext cx="12192000" cy="361950"/>
          </a:xfrm>
          <a:prstGeom prst="rect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 rot="10800000">
            <a:off x="5921375" y="6496050"/>
            <a:ext cx="349250" cy="206375"/>
          </a:xfrm>
          <a:prstGeom prst="triangle">
            <a:avLst/>
          </a:prstGeom>
          <a:solidFill>
            <a:srgbClr val="4F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120D8-F436-4E19-9024-BE7A67FA3A91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E469D-7693-46FB-90C2-80DA1CF128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09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B0DB5-D8F0-4148-BE3C-E2BE373C5A31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FF58C0-3E4C-481E-8590-3236BCAAE0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7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98DAF3-186C-4DCF-A6ED-203F3CE35051}" type="datetimeFigureOut">
              <a:rPr lang="zh-CN" altLang="en-US"/>
              <a:pPr>
                <a:defRPr/>
              </a:pPr>
              <a:t>2023/1/18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EDFA119-2519-4458-A94F-E94B9D56C5E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78" r:id="rId3"/>
    <p:sldLayoutId id="2147483679" r:id="rId4"/>
    <p:sldLayoutId id="2147483676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8000" b="1" dirty="0">
                <a:solidFill>
                  <a:srgbClr val="FF775C"/>
                </a:solidFill>
                <a:latin typeface="+mj-ea"/>
              </a:rPr>
              <a:t>SHOW</a:t>
            </a:r>
            <a:r>
              <a:rPr lang="en-US" altLang="zh-CN" sz="8000" b="1" dirty="0">
                <a:solidFill>
                  <a:srgbClr val="FA9A60"/>
                </a:solidFill>
                <a:latin typeface="+mj-ea"/>
              </a:rPr>
              <a:t> </a:t>
            </a:r>
            <a:r>
              <a:rPr lang="en-US" altLang="zh-CN" sz="8000" b="1" dirty="0">
                <a:solidFill>
                  <a:srgbClr val="1B907E"/>
                </a:solidFill>
                <a:latin typeface="+mj-ea"/>
              </a:rPr>
              <a:t>TIME</a:t>
            </a:r>
            <a:r>
              <a:rPr lang="en-US" altLang="zh-CN" sz="8000" b="1" dirty="0">
                <a:solidFill>
                  <a:srgbClr val="FA9A60"/>
                </a:solidFill>
                <a:latin typeface="+mj-ea"/>
              </a:rPr>
              <a:t/>
            </a:r>
            <a:br>
              <a:rPr lang="en-US" altLang="zh-CN" sz="8000" b="1" dirty="0">
                <a:solidFill>
                  <a:srgbClr val="FA9A60"/>
                </a:solidFill>
                <a:latin typeface="+mj-ea"/>
              </a:rPr>
            </a:br>
            <a:r>
              <a:rPr lang="zh-TW" altLang="en-US" sz="3800" dirty="0"/>
              <a:t>秀出自己的時間</a:t>
            </a:r>
            <a:endParaRPr lang="zh-CN" altLang="en-US" sz="3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67E5539-D5CD-9231-D786-942E8D5B0FB0}"/>
              </a:ext>
            </a:extLst>
          </p:cNvPr>
          <p:cNvSpPr txBox="1">
            <a:spLocks/>
          </p:cNvSpPr>
          <p:nvPr/>
        </p:nvSpPr>
        <p:spPr bwMode="auto">
          <a:xfrm>
            <a:off x="1566732" y="3286125"/>
            <a:ext cx="9144000" cy="83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TW" altLang="en-US" sz="3400" b="1" spc="600" dirty="0">
                <a:latin typeface="Adobe 繁黑體 Std B" pitchFamily="34" charset="-128"/>
                <a:ea typeface="Adobe 繁黑體 Std B" pitchFamily="34" charset="-128"/>
              </a:rPr>
              <a:t>專題製作</a:t>
            </a:r>
            <a:r>
              <a:rPr lang="en-US" altLang="zh-TW" sz="3400" b="1" spc="600" dirty="0">
                <a:latin typeface="Adobe 繁黑體 Std B" pitchFamily="34" charset="-128"/>
                <a:ea typeface="Adobe 繁黑體 Std B" pitchFamily="34" charset="-128"/>
              </a:rPr>
              <a:t>-</a:t>
            </a:r>
            <a:r>
              <a:rPr lang="zh-TW" altLang="en-US" sz="3400" b="1" spc="600" dirty="0">
                <a:latin typeface="Adobe 繁黑體 Std B" pitchFamily="34" charset="-128"/>
                <a:ea typeface="Adobe 繁黑體 Std B" pitchFamily="34" charset="-128"/>
              </a:rPr>
              <a:t>時間填空</a:t>
            </a:r>
            <a:endParaRPr lang="zh-CN" altLang="en-US" sz="3400" b="1" spc="600" dirty="0"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F7FEE04-973B-8247-4CAE-0DBA1484EA5B}"/>
              </a:ext>
            </a:extLst>
          </p:cNvPr>
          <p:cNvSpPr txBox="1">
            <a:spLocks/>
          </p:cNvSpPr>
          <p:nvPr/>
        </p:nvSpPr>
        <p:spPr bwMode="auto">
          <a:xfrm>
            <a:off x="1595307" y="4266502"/>
            <a:ext cx="9144000" cy="58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TW" altLang="en-US" sz="3000" b="1" spc="600" dirty="0">
                <a:latin typeface="Adobe 繁黑體 Std B" pitchFamily="34" charset="-128"/>
                <a:ea typeface="Adobe 繁黑體 Std B" pitchFamily="34" charset="-128"/>
              </a:rPr>
              <a:t>郭 思 緯</a:t>
            </a:r>
            <a:endParaRPr lang="en-US" altLang="zh-TW" sz="3000" b="1" spc="600" dirty="0">
              <a:latin typeface="Adobe 繁黑體 Std B" pitchFamily="34" charset="-128"/>
              <a:ea typeface="Adobe 繁黑體 Std B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D96A46-7E2F-3AE3-D982-2696BB1EB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4" y="390797"/>
            <a:ext cx="8780216" cy="58534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發 起 揪 夥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8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EC2B81-3DB6-4A19-5713-E0EB434C9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7"/>
            <a:ext cx="8772117" cy="5848078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時 間 填 空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9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62B757A-728B-FDF2-5718-A50B3D738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6" cy="58480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填 空 建 議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62F92B-4D01-13AA-0110-94950464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6" cy="58480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發 起 填 空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9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6F115E-4AD0-BABD-6538-2E741D71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5"/>
            <a:ext cx="8761166" cy="58407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填 空 回 饋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8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8C10B0-55C3-00BA-B45F-5E5F4816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6" cy="58480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關 於 我 們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3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2F4B93D-A0D4-FDA3-8E02-963DDB264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4" cy="5848076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註 冊 頁 面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2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093D8C-C94D-FC7D-952D-8A3B69D31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90797"/>
            <a:ext cx="8763001" cy="5842001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登 入 頁 面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54B6B1-7A6C-311B-B8E5-E5BC66979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83" y="390798"/>
            <a:ext cx="8772118" cy="5848078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會 員 頁 面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0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5DF3938A-C8C5-0AD0-CA70-D3236A38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7"/>
            <a:ext cx="8761166" cy="58407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管 理 頁 面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5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00425" cy="606425"/>
          </a:xfrm>
        </p:spPr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創 作 發 想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482E1A-4131-2135-E5C9-AB4FE99935DC}"/>
              </a:ext>
            </a:extLst>
          </p:cNvPr>
          <p:cNvSpPr/>
          <p:nvPr/>
        </p:nvSpPr>
        <p:spPr>
          <a:xfrm>
            <a:off x="981843" y="1022669"/>
            <a:ext cx="3256782" cy="569405"/>
          </a:xfrm>
          <a:prstGeom prst="rect">
            <a:avLst/>
          </a:prstGeom>
          <a:solidFill>
            <a:srgbClr val="FF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TW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TW" altLang="en-US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出租什麼都不做的人 </a:t>
            </a:r>
            <a:r>
              <a:rPr lang="en-US" altLang="zh-TW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》</a:t>
            </a:r>
            <a:endParaRPr kumimoji="1" lang="zh-CN" altLang="en-US" sz="20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pic>
        <p:nvPicPr>
          <p:cNvPr id="5" name="圖片 4" descr="一張含有 個人, 直立的 的圖片&#10;&#10;自動產生的描述">
            <a:extLst>
              <a:ext uri="{FF2B5EF4-FFF2-40B4-BE49-F238E27FC236}">
                <a16:creationId xmlns:a16="http://schemas.microsoft.com/office/drawing/2014/main" id="{BB0EEBC4-DCD6-414E-F502-B1E87E94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60" y="1022669"/>
            <a:ext cx="6833420" cy="3758381"/>
          </a:xfrm>
          <a:prstGeom prst="rect">
            <a:avLst/>
          </a:prstGeom>
        </p:spPr>
      </p:pic>
      <p:sp>
        <p:nvSpPr>
          <p:cNvPr id="6" name="文本框 19">
            <a:extLst>
              <a:ext uri="{FF2B5EF4-FFF2-40B4-BE49-F238E27FC236}">
                <a16:creationId xmlns:a16="http://schemas.microsoft.com/office/drawing/2014/main" id="{215B3A2E-8336-1396-5A06-36256116F49E}"/>
              </a:ext>
            </a:extLst>
          </p:cNvPr>
          <p:cNvSpPr txBox="1"/>
          <p:nvPr/>
        </p:nvSpPr>
        <p:spPr>
          <a:xfrm>
            <a:off x="1373457" y="1869063"/>
            <a:ext cx="2473553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TW" altLang="en-US" sz="32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森 本 祥 司</a:t>
            </a:r>
            <a:endParaRPr kumimoji="1" lang="zh-CN" altLang="en-US" sz="32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EE4C07-8CCE-EE70-C16F-8DDDF3C2CC67}"/>
              </a:ext>
            </a:extLst>
          </p:cNvPr>
          <p:cNvSpPr txBox="1"/>
          <p:nvPr/>
        </p:nvSpPr>
        <p:spPr>
          <a:xfrm>
            <a:off x="981843" y="2562910"/>
            <a:ext cx="354253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在</a:t>
            </a:r>
            <a:r>
              <a:rPr lang="en-US" altLang="ja-JP" sz="2000" b="1" dirty="0">
                <a:solidFill>
                  <a:schemeClr val="bg1"/>
                </a:solidFill>
                <a:latin typeface="+mn-ea"/>
                <a:ea typeface="+mn-ea"/>
              </a:rPr>
              <a:t>2018</a:t>
            </a:r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年</a:t>
            </a:r>
            <a:r>
              <a:rPr lang="en-US" altLang="ja-JP" sz="2000" b="1" dirty="0">
                <a:solidFill>
                  <a:schemeClr val="bg1"/>
                </a:solidFill>
                <a:latin typeface="+mn-ea"/>
                <a:ea typeface="+mn-ea"/>
              </a:rPr>
              <a:t>6</a:t>
            </a:r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月</a:t>
            </a:r>
            <a:r>
              <a:rPr lang="en-US" altLang="ja-JP" sz="2000" b="1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日時，於個人</a:t>
            </a:r>
            <a:endParaRPr lang="en-US" altLang="ja-JP" sz="20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的</a:t>
            </a:r>
            <a:r>
              <a:rPr lang="en-US" altLang="ja-JP" sz="2000" b="1" dirty="0">
                <a:solidFill>
                  <a:schemeClr val="bg1"/>
                </a:solidFill>
                <a:latin typeface="+mn-ea"/>
                <a:ea typeface="+mn-ea"/>
              </a:rPr>
              <a:t>Twitter</a:t>
            </a:r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上開了一個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endParaRPr lang="en-US" altLang="zh-TW" sz="20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「レンタルなんもしない人</a:t>
            </a:r>
            <a:endParaRPr lang="en-US" altLang="ja-JP" sz="20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（租借：</a:t>
            </a:r>
            <a:r>
              <a:rPr lang="ja-JP" altLang="en-US" sz="2000" b="1" dirty="0">
                <a:solidFill>
                  <a:srgbClr val="FDCB82"/>
                </a:solidFill>
                <a:latin typeface="+mn-ea"/>
                <a:ea typeface="+mn-ea"/>
              </a:rPr>
              <a:t>什麼都不做的人</a:t>
            </a:r>
            <a:r>
              <a:rPr lang="ja-JP" altLang="en-US" sz="2000" b="1" dirty="0">
                <a:solidFill>
                  <a:schemeClr val="bg1"/>
                </a:solidFill>
                <a:latin typeface="+mn-ea"/>
                <a:ea typeface="+mn-ea"/>
              </a:rPr>
              <a:t>）」的帳號。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98FE231-8F75-C7DA-0E73-9B141AB3BD61}"/>
              </a:ext>
            </a:extLst>
          </p:cNvPr>
          <p:cNvSpPr txBox="1"/>
          <p:nvPr/>
        </p:nvSpPr>
        <p:spPr>
          <a:xfrm>
            <a:off x="1581150" y="5200711"/>
            <a:ext cx="9439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i="0" spc="3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TW" altLang="en-US" sz="3200" b="1" i="0" spc="300" dirty="0">
                <a:solidFill>
                  <a:srgbClr val="FDCB8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我沒有在做事，我的時間可以出租給你。</a:t>
            </a:r>
            <a:r>
              <a:rPr lang="zh-TW" altLang="en-US" sz="3200" b="1" i="0" spc="3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DF5F3E27-954E-045B-1192-DFD8EC470BED}"/>
              </a:ext>
            </a:extLst>
          </p:cNvPr>
          <p:cNvSpPr txBox="1"/>
          <p:nvPr/>
        </p:nvSpPr>
        <p:spPr>
          <a:xfrm>
            <a:off x="1076325" y="4438439"/>
            <a:ext cx="3162300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TW" altLang="en-US" sz="2800" b="1" i="0" spc="3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自介大意寫著：</a:t>
            </a:r>
            <a:endParaRPr kumimoji="1" lang="zh-CN" altLang="en-US" sz="28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使 用 色 彩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2057" name="文本框 8"/>
          <p:cNvSpPr txBox="1">
            <a:spLocks noChangeArrowheads="1"/>
          </p:cNvSpPr>
          <p:nvPr/>
        </p:nvSpPr>
        <p:spPr bwMode="auto">
          <a:xfrm>
            <a:off x="1499367" y="3020200"/>
            <a:ext cx="14334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#FF775C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60" name="文本框 11"/>
          <p:cNvSpPr txBox="1">
            <a:spLocks noChangeArrowheads="1"/>
          </p:cNvSpPr>
          <p:nvPr/>
        </p:nvSpPr>
        <p:spPr bwMode="auto">
          <a:xfrm>
            <a:off x="6466484" y="3020200"/>
            <a:ext cx="14686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#C01E6C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063" name="文本框 14"/>
          <p:cNvSpPr txBox="1">
            <a:spLocks noChangeArrowheads="1"/>
          </p:cNvSpPr>
          <p:nvPr/>
        </p:nvSpPr>
        <p:spPr bwMode="auto">
          <a:xfrm>
            <a:off x="9079695" y="3020200"/>
            <a:ext cx="1430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#FFE5B4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E98A345C-E379-B9AA-931D-F1DE99D02423}"/>
              </a:ext>
            </a:extLst>
          </p:cNvPr>
          <p:cNvSpPr/>
          <p:nvPr/>
        </p:nvSpPr>
        <p:spPr>
          <a:xfrm>
            <a:off x="1374553" y="1074901"/>
            <a:ext cx="1752208" cy="1752208"/>
          </a:xfrm>
          <a:prstGeom prst="ellipse">
            <a:avLst/>
          </a:prstGeom>
          <a:solidFill>
            <a:srgbClr val="FF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2684864-66C0-F77B-FB7B-57EE21E0440B}"/>
              </a:ext>
            </a:extLst>
          </p:cNvPr>
          <p:cNvSpPr/>
          <p:nvPr/>
        </p:nvSpPr>
        <p:spPr>
          <a:xfrm>
            <a:off x="3763018" y="1074901"/>
            <a:ext cx="1752208" cy="1752208"/>
          </a:xfrm>
          <a:prstGeom prst="ellipse">
            <a:avLst/>
          </a:prstGeom>
          <a:solidFill>
            <a:srgbClr val="1B9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A988848B-B841-EE2D-A9EF-514DA44FE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801" y="3013665"/>
            <a:ext cx="14654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#1B907E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4238EB6-1647-9B7F-45F8-CE5806AA8894}"/>
              </a:ext>
            </a:extLst>
          </p:cNvPr>
          <p:cNvSpPr/>
          <p:nvPr/>
        </p:nvSpPr>
        <p:spPr>
          <a:xfrm>
            <a:off x="6151484" y="1074902"/>
            <a:ext cx="1752208" cy="1752208"/>
          </a:xfrm>
          <a:prstGeom prst="ellipse">
            <a:avLst/>
          </a:prstGeom>
          <a:solidFill>
            <a:srgbClr val="C01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7D0E86-8718-3801-1942-F3B58BD9DFBD}"/>
              </a:ext>
            </a:extLst>
          </p:cNvPr>
          <p:cNvSpPr/>
          <p:nvPr/>
        </p:nvSpPr>
        <p:spPr>
          <a:xfrm>
            <a:off x="8745459" y="1074901"/>
            <a:ext cx="1752208" cy="1752208"/>
          </a:xfrm>
          <a:prstGeom prst="ellipse">
            <a:avLst/>
          </a:prstGeom>
          <a:solidFill>
            <a:srgbClr val="FFE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757CBA3-1CC7-4B91-94A4-D41AEF76142D}"/>
              </a:ext>
            </a:extLst>
          </p:cNvPr>
          <p:cNvSpPr/>
          <p:nvPr/>
        </p:nvSpPr>
        <p:spPr>
          <a:xfrm>
            <a:off x="2479503" y="3858886"/>
            <a:ext cx="1752208" cy="1752208"/>
          </a:xfrm>
          <a:prstGeom prst="ellipse">
            <a:avLst/>
          </a:prstGeom>
          <a:solidFill>
            <a:srgbClr val="FFB2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996421B-38B3-D443-FADE-D1475BD6D4F1}"/>
              </a:ext>
            </a:extLst>
          </p:cNvPr>
          <p:cNvSpPr/>
          <p:nvPr/>
        </p:nvSpPr>
        <p:spPr>
          <a:xfrm>
            <a:off x="5111577" y="3858885"/>
            <a:ext cx="1752208" cy="1752208"/>
          </a:xfrm>
          <a:prstGeom prst="ellipse">
            <a:avLst/>
          </a:prstGeom>
          <a:solidFill>
            <a:srgbClr val="8A8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9A1854F-A02D-1860-0B47-B0C689297F74}"/>
              </a:ext>
            </a:extLst>
          </p:cNvPr>
          <p:cNvSpPr/>
          <p:nvPr/>
        </p:nvSpPr>
        <p:spPr>
          <a:xfrm>
            <a:off x="7743651" y="3858884"/>
            <a:ext cx="1752208" cy="175220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1B30B331-446A-19E3-5554-42FC3DC95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312" y="5711618"/>
            <a:ext cx="14654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#1B907E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DEEDEC9E-BFF2-E503-3895-28E7BCAC8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4529" y="5705082"/>
            <a:ext cx="14863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#8A8888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19F1CC8D-F404-00FC-DA88-077EC8713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4489" y="5711618"/>
            <a:ext cx="13548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</a:rPr>
              <a:t>#FFFFFF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5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>
            <a:spLocks noChangeAspect="1"/>
          </p:cNvSpPr>
          <p:nvPr/>
        </p:nvSpPr>
        <p:spPr>
          <a:xfrm>
            <a:off x="4230622" y="1633290"/>
            <a:ext cx="1800225" cy="1800225"/>
          </a:xfrm>
          <a:prstGeom prst="ellipse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59" name="KSO_Shape"/>
          <p:cNvSpPr>
            <a:spLocks/>
          </p:cNvSpPr>
          <p:nvPr/>
        </p:nvSpPr>
        <p:spPr bwMode="auto">
          <a:xfrm>
            <a:off x="4895857" y="2089072"/>
            <a:ext cx="519112" cy="744537"/>
          </a:xfrm>
          <a:custGeom>
            <a:avLst/>
            <a:gdLst>
              <a:gd name="T0" fmla="*/ 2147483647 w 78"/>
              <a:gd name="T1" fmla="*/ 2147483647 h 112"/>
              <a:gd name="T2" fmla="*/ 2147483647 w 78"/>
              <a:gd name="T3" fmla="*/ 2147483647 h 112"/>
              <a:gd name="T4" fmla="*/ 2147483647 w 78"/>
              <a:gd name="T5" fmla="*/ 2147483647 h 112"/>
              <a:gd name="T6" fmla="*/ 2147483647 w 78"/>
              <a:gd name="T7" fmla="*/ 2147483647 h 112"/>
              <a:gd name="T8" fmla="*/ 2147483647 w 78"/>
              <a:gd name="T9" fmla="*/ 2147483647 h 112"/>
              <a:gd name="T10" fmla="*/ 2147483647 w 78"/>
              <a:gd name="T11" fmla="*/ 2147483647 h 112"/>
              <a:gd name="T12" fmla="*/ 2147483647 w 78"/>
              <a:gd name="T13" fmla="*/ 2147483647 h 112"/>
              <a:gd name="T14" fmla="*/ 2147483647 w 78"/>
              <a:gd name="T15" fmla="*/ 2147483647 h 112"/>
              <a:gd name="T16" fmla="*/ 2147483647 w 78"/>
              <a:gd name="T17" fmla="*/ 2147483647 h 112"/>
              <a:gd name="T18" fmla="*/ 2147483647 w 78"/>
              <a:gd name="T19" fmla="*/ 2147483647 h 112"/>
              <a:gd name="T20" fmla="*/ 2147483647 w 78"/>
              <a:gd name="T21" fmla="*/ 2147483647 h 112"/>
              <a:gd name="T22" fmla="*/ 2147483647 w 78"/>
              <a:gd name="T23" fmla="*/ 2147483647 h 112"/>
              <a:gd name="T24" fmla="*/ 2147483647 w 78"/>
              <a:gd name="T25" fmla="*/ 2147483647 h 112"/>
              <a:gd name="T26" fmla="*/ 2147483647 w 78"/>
              <a:gd name="T27" fmla="*/ 2147483647 h 112"/>
              <a:gd name="T28" fmla="*/ 2147483647 w 78"/>
              <a:gd name="T29" fmla="*/ 2147483647 h 112"/>
              <a:gd name="T30" fmla="*/ 2147483647 w 78"/>
              <a:gd name="T31" fmla="*/ 2147483647 h 112"/>
              <a:gd name="T32" fmla="*/ 2147483647 w 78"/>
              <a:gd name="T33" fmla="*/ 2147483647 h 112"/>
              <a:gd name="T34" fmla="*/ 2147483647 w 78"/>
              <a:gd name="T35" fmla="*/ 2147483647 h 112"/>
              <a:gd name="T36" fmla="*/ 2147483647 w 78"/>
              <a:gd name="T37" fmla="*/ 2147483647 h 112"/>
              <a:gd name="T38" fmla="*/ 2147483647 w 78"/>
              <a:gd name="T39" fmla="*/ 2147483647 h 112"/>
              <a:gd name="T40" fmla="*/ 2147483647 w 78"/>
              <a:gd name="T41" fmla="*/ 2147483647 h 112"/>
              <a:gd name="T42" fmla="*/ 2147483647 w 78"/>
              <a:gd name="T43" fmla="*/ 2147483647 h 112"/>
              <a:gd name="T44" fmla="*/ 2147483647 w 78"/>
              <a:gd name="T45" fmla="*/ 2147483647 h 112"/>
              <a:gd name="T46" fmla="*/ 2147483647 w 78"/>
              <a:gd name="T47" fmla="*/ 2147483647 h 112"/>
              <a:gd name="T48" fmla="*/ 2147483647 w 78"/>
              <a:gd name="T49" fmla="*/ 2147483647 h 112"/>
              <a:gd name="T50" fmla="*/ 2147483647 w 78"/>
              <a:gd name="T51" fmla="*/ 2147483647 h 112"/>
              <a:gd name="T52" fmla="*/ 2147483647 w 78"/>
              <a:gd name="T53" fmla="*/ 2147483647 h 112"/>
              <a:gd name="T54" fmla="*/ 2147483647 w 78"/>
              <a:gd name="T55" fmla="*/ 2147483647 h 112"/>
              <a:gd name="T56" fmla="*/ 2147483647 w 78"/>
              <a:gd name="T57" fmla="*/ 2147483647 h 112"/>
              <a:gd name="T58" fmla="*/ 2147483647 w 78"/>
              <a:gd name="T59" fmla="*/ 2147483647 h 112"/>
              <a:gd name="T60" fmla="*/ 2147483647 w 78"/>
              <a:gd name="T61" fmla="*/ 2147483647 h 112"/>
              <a:gd name="T62" fmla="*/ 2147483647 w 78"/>
              <a:gd name="T63" fmla="*/ 2147483647 h 112"/>
              <a:gd name="T64" fmla="*/ 2147483647 w 78"/>
              <a:gd name="T65" fmla="*/ 2147483647 h 112"/>
              <a:gd name="T66" fmla="*/ 2147483647 w 78"/>
              <a:gd name="T67" fmla="*/ 2147483647 h 112"/>
              <a:gd name="T68" fmla="*/ 2147483647 w 78"/>
              <a:gd name="T69" fmla="*/ 2147483647 h 112"/>
              <a:gd name="T70" fmla="*/ 2147483647 w 78"/>
              <a:gd name="T71" fmla="*/ 2147483647 h 112"/>
              <a:gd name="T72" fmla="*/ 2147483647 w 78"/>
              <a:gd name="T73" fmla="*/ 2147483647 h 112"/>
              <a:gd name="T74" fmla="*/ 2147483647 w 78"/>
              <a:gd name="T75" fmla="*/ 2147483647 h 112"/>
              <a:gd name="T76" fmla="*/ 2147483647 w 78"/>
              <a:gd name="T77" fmla="*/ 2147483647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78"/>
              <a:gd name="T118" fmla="*/ 0 h 112"/>
              <a:gd name="T119" fmla="*/ 78 w 78"/>
              <a:gd name="T120" fmla="*/ 112 h 112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使 用 技 術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5243389" y="3576195"/>
            <a:ext cx="1800225" cy="1800225"/>
          </a:xfrm>
          <a:prstGeom prst="ellipse">
            <a:avLst/>
          </a:prstGeom>
          <a:solidFill>
            <a:srgbClr val="FFB21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弧形 1"/>
          <p:cNvSpPr/>
          <p:nvPr/>
        </p:nvSpPr>
        <p:spPr>
          <a:xfrm rot="18096577">
            <a:off x="8128636" y="1909151"/>
            <a:ext cx="1281113" cy="1677988"/>
          </a:xfrm>
          <a:prstGeom prst="arc">
            <a:avLst>
              <a:gd name="adj1" fmla="val 15669845"/>
              <a:gd name="adj2" fmla="val 126852"/>
            </a:avLst>
          </a:prstGeom>
          <a:ln>
            <a:solidFill>
              <a:srgbClr val="B4B17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3" name="矩形 6"/>
          <p:cNvSpPr>
            <a:spLocks noChangeArrowheads="1"/>
          </p:cNvSpPr>
          <p:nvPr/>
        </p:nvSpPr>
        <p:spPr bwMode="auto">
          <a:xfrm>
            <a:off x="8831640" y="2606818"/>
            <a:ext cx="1925527" cy="461665"/>
          </a:xfrm>
          <a:prstGeom prst="rect">
            <a:avLst/>
          </a:prstGeom>
          <a:solidFill>
            <a:srgbClr val="B4B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視  覺  工  具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465" name="矩形 8"/>
          <p:cNvSpPr>
            <a:spLocks noChangeArrowheads="1"/>
          </p:cNvSpPr>
          <p:nvPr/>
        </p:nvSpPr>
        <p:spPr bwMode="auto">
          <a:xfrm>
            <a:off x="2302106" y="4228921"/>
            <a:ext cx="1670650" cy="461665"/>
          </a:xfrm>
          <a:prstGeom prst="rect">
            <a:avLst/>
          </a:prstGeom>
          <a:solidFill>
            <a:srgbClr val="FFB21C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後 端 工 具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467" name="矩形 10"/>
          <p:cNvSpPr>
            <a:spLocks noChangeArrowheads="1"/>
          </p:cNvSpPr>
          <p:nvPr/>
        </p:nvSpPr>
        <p:spPr bwMode="auto">
          <a:xfrm>
            <a:off x="1758540" y="1106257"/>
            <a:ext cx="1670650" cy="461665"/>
          </a:xfrm>
          <a:prstGeom prst="rect">
            <a:avLst/>
          </a:prstGeom>
          <a:solidFill>
            <a:srgbClr val="FA9A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前 端 工 具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2857435" y="1296740"/>
            <a:ext cx="1584325" cy="1495425"/>
          </a:xfrm>
          <a:prstGeom prst="arc">
            <a:avLst>
              <a:gd name="adj1" fmla="val 16200000"/>
              <a:gd name="adj2" fmla="val 21349829"/>
            </a:avLst>
          </a:prstGeom>
          <a:ln>
            <a:solidFill>
              <a:srgbClr val="FA9A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 rot="1188091" flipV="1">
            <a:off x="4036780" y="4113904"/>
            <a:ext cx="1585912" cy="1493838"/>
          </a:xfrm>
          <a:prstGeom prst="arc">
            <a:avLst>
              <a:gd name="adj1" fmla="val 15155280"/>
              <a:gd name="adj2" fmla="val 21349829"/>
            </a:avLst>
          </a:prstGeom>
          <a:ln>
            <a:solidFill>
              <a:srgbClr val="FDCB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6306187" y="1848826"/>
            <a:ext cx="1800225" cy="1800225"/>
          </a:xfrm>
          <a:prstGeom prst="ellipse">
            <a:avLst/>
          </a:prstGeom>
          <a:solidFill>
            <a:srgbClr val="B4B17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9473" name="组合 15"/>
          <p:cNvGrpSpPr>
            <a:grpSpLocks/>
          </p:cNvGrpSpPr>
          <p:nvPr/>
        </p:nvGrpSpPr>
        <p:grpSpPr bwMode="auto">
          <a:xfrm>
            <a:off x="6871496" y="2235343"/>
            <a:ext cx="692150" cy="900113"/>
            <a:chOff x="4456113" y="3070225"/>
            <a:chExt cx="439738" cy="573088"/>
          </a:xfrm>
        </p:grpSpPr>
        <p:sp>
          <p:nvSpPr>
            <p:cNvPr id="19474" name="Freeform 49"/>
            <p:cNvSpPr>
              <a:spLocks/>
            </p:cNvSpPr>
            <p:nvPr/>
          </p:nvSpPr>
          <p:spPr bwMode="auto">
            <a:xfrm>
              <a:off x="4456113" y="3476625"/>
              <a:ext cx="439738" cy="166688"/>
            </a:xfrm>
            <a:custGeom>
              <a:avLst/>
              <a:gdLst>
                <a:gd name="T0" fmla="*/ 2147483647 w 504"/>
                <a:gd name="T1" fmla="*/ 0 h 190"/>
                <a:gd name="T2" fmla="*/ 2147483647 w 504"/>
                <a:gd name="T3" fmla="*/ 2147483647 h 190"/>
                <a:gd name="T4" fmla="*/ 2147483647 w 504"/>
                <a:gd name="T5" fmla="*/ 2147483647 h 190"/>
                <a:gd name="T6" fmla="*/ 2147483647 w 504"/>
                <a:gd name="T7" fmla="*/ 2147483647 h 190"/>
                <a:gd name="T8" fmla="*/ 2147483647 w 504"/>
                <a:gd name="T9" fmla="*/ 0 h 190"/>
                <a:gd name="T10" fmla="*/ 0 w 504"/>
                <a:gd name="T11" fmla="*/ 2147483647 h 190"/>
                <a:gd name="T12" fmla="*/ 2147483647 w 504"/>
                <a:gd name="T13" fmla="*/ 2147483647 h 190"/>
                <a:gd name="T14" fmla="*/ 2147483647 w 504"/>
                <a:gd name="T15" fmla="*/ 2147483647 h 190"/>
                <a:gd name="T16" fmla="*/ 2147483647 w 504"/>
                <a:gd name="T17" fmla="*/ 0 h 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04"/>
                <a:gd name="T28" fmla="*/ 0 h 190"/>
                <a:gd name="T29" fmla="*/ 504 w 504"/>
                <a:gd name="T30" fmla="*/ 190 h 19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04" h="190">
                  <a:moveTo>
                    <a:pt x="422" y="0"/>
                  </a:moveTo>
                  <a:cubicBezTo>
                    <a:pt x="420" y="2"/>
                    <a:pt x="418" y="5"/>
                    <a:pt x="416" y="7"/>
                  </a:cubicBezTo>
                  <a:cubicBezTo>
                    <a:pt x="374" y="60"/>
                    <a:pt x="314" y="90"/>
                    <a:pt x="252" y="90"/>
                  </a:cubicBezTo>
                  <a:cubicBezTo>
                    <a:pt x="190" y="90"/>
                    <a:pt x="130" y="60"/>
                    <a:pt x="88" y="7"/>
                  </a:cubicBezTo>
                  <a:cubicBezTo>
                    <a:pt x="86" y="5"/>
                    <a:pt x="84" y="2"/>
                    <a:pt x="82" y="0"/>
                  </a:cubicBezTo>
                  <a:cubicBezTo>
                    <a:pt x="29" y="43"/>
                    <a:pt x="0" y="96"/>
                    <a:pt x="0" y="118"/>
                  </a:cubicBezTo>
                  <a:cubicBezTo>
                    <a:pt x="0" y="158"/>
                    <a:pt x="93" y="190"/>
                    <a:pt x="252" y="190"/>
                  </a:cubicBezTo>
                  <a:cubicBezTo>
                    <a:pt x="411" y="190"/>
                    <a:pt x="504" y="158"/>
                    <a:pt x="504" y="118"/>
                  </a:cubicBezTo>
                  <a:cubicBezTo>
                    <a:pt x="504" y="96"/>
                    <a:pt x="475" y="43"/>
                    <a:pt x="422" y="0"/>
                  </a:cubicBezTo>
                  <a:close/>
                </a:path>
              </a:pathLst>
            </a:custGeom>
            <a:noFill/>
            <a:ln w="34925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75" name="Freeform 50"/>
            <p:cNvSpPr>
              <a:spLocks/>
            </p:cNvSpPr>
            <p:nvPr/>
          </p:nvSpPr>
          <p:spPr bwMode="auto">
            <a:xfrm>
              <a:off x="4557713" y="3233738"/>
              <a:ext cx="241300" cy="252413"/>
            </a:xfrm>
            <a:custGeom>
              <a:avLst/>
              <a:gdLst>
                <a:gd name="T0" fmla="*/ 2147483647 w 276"/>
                <a:gd name="T1" fmla="*/ 0 h 288"/>
                <a:gd name="T2" fmla="*/ 0 w 276"/>
                <a:gd name="T3" fmla="*/ 2147483647 h 288"/>
                <a:gd name="T4" fmla="*/ 2147483647 w 276"/>
                <a:gd name="T5" fmla="*/ 2147483647 h 288"/>
                <a:gd name="T6" fmla="*/ 2147483647 w 276"/>
                <a:gd name="T7" fmla="*/ 2147483647 h 288"/>
                <a:gd name="T8" fmla="*/ 2147483647 w 276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288"/>
                <a:gd name="T17" fmla="*/ 276 w 276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288">
                  <a:moveTo>
                    <a:pt x="207" y="0"/>
                  </a:moveTo>
                  <a:cubicBezTo>
                    <a:pt x="207" y="0"/>
                    <a:pt x="197" y="115"/>
                    <a:pt x="0" y="169"/>
                  </a:cubicBezTo>
                  <a:cubicBezTo>
                    <a:pt x="20" y="239"/>
                    <a:pt x="73" y="288"/>
                    <a:pt x="135" y="288"/>
                  </a:cubicBezTo>
                  <a:cubicBezTo>
                    <a:pt x="204" y="288"/>
                    <a:pt x="261" y="228"/>
                    <a:pt x="276" y="147"/>
                  </a:cubicBezTo>
                  <a:cubicBezTo>
                    <a:pt x="240" y="95"/>
                    <a:pt x="207" y="0"/>
                    <a:pt x="207" y="0"/>
                  </a:cubicBezTo>
                  <a:close/>
                </a:path>
              </a:pathLst>
            </a:custGeom>
            <a:noFill/>
            <a:ln w="34925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76" name="Freeform 51"/>
            <p:cNvSpPr>
              <a:spLocks/>
            </p:cNvSpPr>
            <p:nvPr/>
          </p:nvSpPr>
          <p:spPr bwMode="auto">
            <a:xfrm>
              <a:off x="4518025" y="3070225"/>
              <a:ext cx="314325" cy="320675"/>
            </a:xfrm>
            <a:custGeom>
              <a:avLst/>
              <a:gdLst>
                <a:gd name="T0" fmla="*/ 0 w 360"/>
                <a:gd name="T1" fmla="*/ 2147483647 h 368"/>
                <a:gd name="T2" fmla="*/ 2147483647 w 360"/>
                <a:gd name="T3" fmla="*/ 2147483647 h 368"/>
                <a:gd name="T4" fmla="*/ 2147483647 w 360"/>
                <a:gd name="T5" fmla="*/ 2147483647 h 368"/>
                <a:gd name="T6" fmla="*/ 2147483647 w 360"/>
                <a:gd name="T7" fmla="*/ 2147483647 h 368"/>
                <a:gd name="T8" fmla="*/ 0 w 360"/>
                <a:gd name="T9" fmla="*/ 2147483647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0"/>
                <a:gd name="T16" fmla="*/ 0 h 368"/>
                <a:gd name="T17" fmla="*/ 360 w 360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0" h="368">
                  <a:moveTo>
                    <a:pt x="0" y="368"/>
                  </a:moveTo>
                  <a:cubicBezTo>
                    <a:pt x="240" y="320"/>
                    <a:pt x="252" y="188"/>
                    <a:pt x="252" y="188"/>
                  </a:cubicBezTo>
                  <a:cubicBezTo>
                    <a:pt x="252" y="188"/>
                    <a:pt x="315" y="368"/>
                    <a:pt x="360" y="368"/>
                  </a:cubicBezTo>
                  <a:cubicBezTo>
                    <a:pt x="360" y="83"/>
                    <a:pt x="252" y="116"/>
                    <a:pt x="252" y="116"/>
                  </a:cubicBezTo>
                  <a:cubicBezTo>
                    <a:pt x="252" y="116"/>
                    <a:pt x="0" y="0"/>
                    <a:pt x="0" y="368"/>
                  </a:cubicBezTo>
                  <a:close/>
                </a:path>
              </a:pathLst>
            </a:custGeom>
            <a:noFill/>
            <a:ln w="34925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" name="Picture 4" descr="Vue.js framework Java Script | Wykorzystanie Vuejs">
            <a:extLst>
              <a:ext uri="{FF2B5EF4-FFF2-40B4-BE49-F238E27FC236}">
                <a16:creationId xmlns:a16="http://schemas.microsoft.com/office/drawing/2014/main" id="{AA17E031-7B30-839A-BEF4-5465FA37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88" y="1657562"/>
            <a:ext cx="1485348" cy="83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971563F-540E-8173-F6FC-FCBF4BD35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99"/>
          <a:stretch/>
        </p:blipFill>
        <p:spPr>
          <a:xfrm>
            <a:off x="1302175" y="4727043"/>
            <a:ext cx="1312358" cy="1113495"/>
          </a:xfrm>
          <a:prstGeom prst="rect">
            <a:avLst/>
          </a:prstGeom>
        </p:spPr>
      </p:pic>
      <p:pic>
        <p:nvPicPr>
          <p:cNvPr id="9" name="Picture 2" descr="Node.js - 维基百科，自由的百科全书">
            <a:extLst>
              <a:ext uri="{FF2B5EF4-FFF2-40B4-BE49-F238E27FC236}">
                <a16:creationId xmlns:a16="http://schemas.microsoft.com/office/drawing/2014/main" id="{E6B13604-5464-34D2-6D2C-21B7897C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0" y="4878429"/>
            <a:ext cx="1398197" cy="85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BE6448-8893-6EBE-EF81-FA258DB12D0E}"/>
              </a:ext>
            </a:extLst>
          </p:cNvPr>
          <p:cNvSpPr txBox="1"/>
          <p:nvPr/>
        </p:nvSpPr>
        <p:spPr>
          <a:xfrm>
            <a:off x="1201725" y="5876995"/>
            <a:ext cx="158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Mongo DB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97A798-C620-D5A3-AAF4-8A5E3B025A7C}"/>
              </a:ext>
            </a:extLst>
          </p:cNvPr>
          <p:cNvSpPr txBox="1"/>
          <p:nvPr/>
        </p:nvSpPr>
        <p:spPr>
          <a:xfrm>
            <a:off x="2979676" y="5876995"/>
            <a:ext cx="158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C33336-070F-680B-FE7C-917FF54B4699}"/>
              </a:ext>
            </a:extLst>
          </p:cNvPr>
          <p:cNvSpPr txBox="1"/>
          <p:nvPr/>
        </p:nvSpPr>
        <p:spPr>
          <a:xfrm>
            <a:off x="2542531" y="2341662"/>
            <a:ext cx="1584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smtClean="0">
                <a:solidFill>
                  <a:schemeClr val="bg1"/>
                </a:solidFill>
              </a:rPr>
              <a:t>Vue.js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pic>
        <p:nvPicPr>
          <p:cNvPr id="16" name="Picture 4" descr="在App Store 上的「Adobe Photoshop」">
            <a:extLst>
              <a:ext uri="{FF2B5EF4-FFF2-40B4-BE49-F238E27FC236}">
                <a16:creationId xmlns:a16="http://schemas.microsoft.com/office/drawing/2014/main" id="{179D1AC5-326D-109F-B556-87CC4F15C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10184" r="28919" b="10194"/>
          <a:stretch/>
        </p:blipFill>
        <p:spPr bwMode="auto">
          <a:xfrm>
            <a:off x="8608492" y="3269216"/>
            <a:ext cx="898485" cy="9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9CC5833-9E7A-DF82-7543-4EF7722679D0}"/>
              </a:ext>
            </a:extLst>
          </p:cNvPr>
          <p:cNvSpPr txBox="1"/>
          <p:nvPr/>
        </p:nvSpPr>
        <p:spPr>
          <a:xfrm>
            <a:off x="8365211" y="4087440"/>
            <a:ext cx="158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Photoshop</a:t>
            </a:r>
          </a:p>
        </p:txBody>
      </p:sp>
      <p:pic>
        <p:nvPicPr>
          <p:cNvPr id="18" name="Picture 6" descr="Adobe Illustrator - 维基百科，自由的百科全书">
            <a:extLst>
              <a:ext uri="{FF2B5EF4-FFF2-40B4-BE49-F238E27FC236}">
                <a16:creationId xmlns:a16="http://schemas.microsoft.com/office/drawing/2014/main" id="{7E75941C-5B8B-A273-EED4-B6C80F42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87" y="4577006"/>
            <a:ext cx="778113" cy="75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E92C40-8574-8E47-6812-08D575EEB373}"/>
              </a:ext>
            </a:extLst>
          </p:cNvPr>
          <p:cNvSpPr txBox="1"/>
          <p:nvPr/>
        </p:nvSpPr>
        <p:spPr>
          <a:xfrm>
            <a:off x="8390639" y="5307627"/>
            <a:ext cx="158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Illustrator</a:t>
            </a:r>
          </a:p>
        </p:txBody>
      </p:sp>
      <p:pic>
        <p:nvPicPr>
          <p:cNvPr id="21" name="圖片 20" descr="一張含有 文字, 美工圖案, 向量圖形 的圖片&#10;&#10;自動產生的描述">
            <a:extLst>
              <a:ext uri="{FF2B5EF4-FFF2-40B4-BE49-F238E27FC236}">
                <a16:creationId xmlns:a16="http://schemas.microsoft.com/office/drawing/2014/main" id="{B02A098C-997D-C71A-00DE-0B6BB6C59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68" y="3938636"/>
            <a:ext cx="1092080" cy="10920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E633D84-91E9-4C42-0510-A49DCBECA8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877" y="3911848"/>
            <a:ext cx="1504426" cy="84570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F10A61-4B6F-8F7E-0D20-E33B9506AD9E}"/>
              </a:ext>
            </a:extLst>
          </p:cNvPr>
          <p:cNvSpPr txBox="1"/>
          <p:nvPr/>
        </p:nvSpPr>
        <p:spPr>
          <a:xfrm>
            <a:off x="10380228" y="4746557"/>
            <a:ext cx="1428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800" b="1" i="0" dirty="0">
                <a:solidFill>
                  <a:schemeClr val="bg1"/>
                </a:solidFill>
                <a:effectLst/>
                <a:latin typeface="PingFang TC"/>
              </a:rPr>
              <a:t>Figma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93BAF23-F7A5-839B-111A-DA76E6AF2E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42" y="1848826"/>
            <a:ext cx="985672" cy="985672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094BBDB-BF4E-5531-2255-D96634E63E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04" y="2971668"/>
            <a:ext cx="998701" cy="99870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C055965-8A11-39F1-2286-8F87040E84A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90" y="2954971"/>
            <a:ext cx="1017848" cy="10178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011363"/>
            <a:ext cx="9144000" cy="2387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8000" b="1" dirty="0">
                <a:solidFill>
                  <a:srgbClr val="FA9A60"/>
                </a:solidFill>
                <a:latin typeface="+mj-ea"/>
              </a:rPr>
              <a:t>THANK YOU</a:t>
            </a:r>
            <a:r>
              <a:rPr lang="en-US" altLang="zh-CN" sz="9600" b="1" dirty="0"/>
              <a:t> 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726"/>
          </a:xfrm>
        </p:spPr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發 想 延 伸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614" y="1205565"/>
            <a:ext cx="10515600" cy="2452035"/>
          </a:xfrm>
          <a:prstGeom prst="rect">
            <a:avLst/>
          </a:prstGeom>
          <a:solidFill>
            <a:srgbClr val="B4B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39788" y="3657600"/>
            <a:ext cx="5256212" cy="2238375"/>
          </a:xfrm>
          <a:prstGeom prst="rect">
            <a:avLst/>
          </a:prstGeom>
          <a:solidFill>
            <a:srgbClr val="69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FC4D32-94E1-CBD8-4886-79CA5162A4FD}"/>
              </a:ext>
            </a:extLst>
          </p:cNvPr>
          <p:cNvSpPr txBox="1"/>
          <p:nvPr/>
        </p:nvSpPr>
        <p:spPr>
          <a:xfrm>
            <a:off x="1631158" y="1485106"/>
            <a:ext cx="8926512" cy="189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2000" b="1" i="0" u="none" strike="noStrike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一個人去會尷尬的店、湊齊遊戲的人數、去賞櫻的地方佔位子，陪同做手術、</a:t>
            </a:r>
            <a:endParaRPr lang="en-US" altLang="zh-TW" sz="2000" b="1" i="0" u="none" strike="noStrike" dirty="0">
              <a:solidFill>
                <a:srgbClr val="FFFFFF"/>
              </a:solidFill>
              <a:effectLst/>
              <a:latin typeface="Poppins" panose="020B0502040204020203" pitchFamily="2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000" b="1" i="0" u="none" strike="noStrike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旁聽法庭審判、等待公佈醫生資格考試結果、湊齊打牌的人數在只需要湊一個</a:t>
            </a:r>
            <a:endParaRPr lang="en-US" altLang="zh-TW" sz="2000" b="1" i="0" u="none" strike="noStrike" dirty="0">
              <a:solidFill>
                <a:srgbClr val="FFFFFF"/>
              </a:solidFill>
              <a:effectLst/>
              <a:latin typeface="Poppins" panose="020B0502040204020203" pitchFamily="2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000" b="1" i="0" u="none" strike="noStrike" dirty="0">
                <a:solidFill>
                  <a:srgbClr val="FFFFFF"/>
                </a:solidFill>
                <a:effectLst/>
                <a:latin typeface="Poppins" panose="020B0502040204020203" pitchFamily="2" charset="0"/>
              </a:rPr>
              <a:t>人的情況下，陪伴媽媽遛狗、陪女生抓寶可夢、傾聽上班族罵上司、講八卦、坐在櫻花樹下發呆等等，陪伴的工作，請使用這項服務。 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543A9D2F-B552-57E8-F4A7-3E05600C3994}"/>
              </a:ext>
            </a:extLst>
          </p:cNvPr>
          <p:cNvSpPr txBox="1"/>
          <p:nvPr/>
        </p:nvSpPr>
        <p:spPr>
          <a:xfrm>
            <a:off x="3202783" y="365126"/>
            <a:ext cx="3826667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TW" altLang="en-US" sz="32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森 本 祥 司 的 出 租</a:t>
            </a:r>
            <a:endParaRPr kumimoji="1" lang="zh-CN" altLang="en-US" sz="32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63B23A-5462-D1AD-29E8-180874A5BF8A}"/>
              </a:ext>
            </a:extLst>
          </p:cNvPr>
          <p:cNvSpPr/>
          <p:nvPr/>
        </p:nvSpPr>
        <p:spPr>
          <a:xfrm>
            <a:off x="6094414" y="3657600"/>
            <a:ext cx="5256212" cy="2238375"/>
          </a:xfrm>
          <a:prstGeom prst="rect">
            <a:avLst/>
          </a:prstGeom>
          <a:solidFill>
            <a:srgbClr val="FF85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9924AE75-DAD7-3CBE-5F44-3A200848B6F3}"/>
              </a:ext>
            </a:extLst>
          </p:cNvPr>
          <p:cNvSpPr txBox="1"/>
          <p:nvPr/>
        </p:nvSpPr>
        <p:spPr>
          <a:xfrm>
            <a:off x="1191619" y="3989177"/>
            <a:ext cx="4550965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TW" sz="32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1.</a:t>
            </a:r>
            <a:r>
              <a:rPr kumimoji="1" lang="zh-TW" altLang="en-US" sz="32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 人們對於陪伴的需求</a:t>
            </a:r>
            <a:endParaRPr kumimoji="1" lang="zh-CN" altLang="en-US" sz="32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118B1D5B-85FE-84EB-5AC6-60F83BB71658}"/>
              </a:ext>
            </a:extLst>
          </p:cNvPr>
          <p:cNvSpPr txBox="1"/>
          <p:nvPr/>
        </p:nvSpPr>
        <p:spPr>
          <a:xfrm>
            <a:off x="6435729" y="3989177"/>
            <a:ext cx="4550965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TW" sz="3200" b="1" dirty="0">
                <a:solidFill>
                  <a:srgbClr val="4F434F"/>
                </a:solidFill>
                <a:latin typeface="Adobe 繁黑體 Std B" pitchFamily="34" charset="-128"/>
                <a:ea typeface="Adobe 繁黑體 Std B" pitchFamily="34" charset="-128"/>
              </a:rPr>
              <a:t>2.</a:t>
            </a:r>
            <a:r>
              <a:rPr kumimoji="1" lang="zh-TW" altLang="en-US" sz="3200" b="1" dirty="0">
                <a:solidFill>
                  <a:srgbClr val="4F434F"/>
                </a:solidFill>
                <a:latin typeface="Adobe 繁黑體 Std B" pitchFamily="34" charset="-128"/>
                <a:ea typeface="Adobe 繁黑體 Std B" pitchFamily="34" charset="-128"/>
              </a:rPr>
              <a:t> 有人擁有空閒想提供</a:t>
            </a:r>
            <a:endParaRPr kumimoji="1" lang="en-US" altLang="zh-TW" sz="3200" b="1" dirty="0">
              <a:solidFill>
                <a:srgbClr val="4F434F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F00C8C2D-9ECF-F429-7561-76A69256793B}"/>
              </a:ext>
            </a:extLst>
          </p:cNvPr>
          <p:cNvSpPr txBox="1"/>
          <p:nvPr/>
        </p:nvSpPr>
        <p:spPr>
          <a:xfrm>
            <a:off x="1884765" y="4766330"/>
            <a:ext cx="3327000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TW" altLang="en-US" sz="2400" b="1" dirty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短期間需要他人幫助。</a:t>
            </a:r>
            <a:endParaRPr kumimoji="1" lang="zh-CN" altLang="en-US" sz="24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16" name="文本框 19">
            <a:extLst>
              <a:ext uri="{FF2B5EF4-FFF2-40B4-BE49-F238E27FC236}">
                <a16:creationId xmlns:a16="http://schemas.microsoft.com/office/drawing/2014/main" id="{61F694C1-287F-BA2B-884E-3D328D4809B9}"/>
              </a:ext>
            </a:extLst>
          </p:cNvPr>
          <p:cNvSpPr txBox="1"/>
          <p:nvPr/>
        </p:nvSpPr>
        <p:spPr>
          <a:xfrm>
            <a:off x="6617696" y="4766330"/>
            <a:ext cx="3850280" cy="41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TW" altLang="en-US" sz="2400" b="1" dirty="0">
                <a:solidFill>
                  <a:schemeClr val="bg1"/>
                </a:solidFill>
                <a:latin typeface="Adobe 繁黑體 Std B" pitchFamily="34" charset="-128"/>
                <a:ea typeface="Adobe 繁黑體 Std B" pitchFamily="34" charset="-128"/>
              </a:rPr>
              <a:t>短時間的空閒想找事情做。</a:t>
            </a:r>
            <a:endParaRPr kumimoji="1" lang="zh-CN" altLang="en-US" sz="2400" b="1" dirty="0">
              <a:solidFill>
                <a:schemeClr val="bg1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25"/>
          </a:xfrm>
        </p:spPr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基 礎 構 思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pic>
        <p:nvPicPr>
          <p:cNvPr id="1433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390" y="1989793"/>
            <a:ext cx="5269707" cy="359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 17"/>
          <p:cNvSpPr>
            <a:spLocks noChangeAspect="1"/>
          </p:cNvSpPr>
          <p:nvPr/>
        </p:nvSpPr>
        <p:spPr>
          <a:xfrm>
            <a:off x="6320662" y="4330518"/>
            <a:ext cx="1260475" cy="1260475"/>
          </a:xfrm>
          <a:prstGeom prst="ellipse">
            <a:avLst/>
          </a:prstGeom>
          <a:noFill/>
          <a:ln w="19050">
            <a:solidFill>
              <a:srgbClr val="FA9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8337181" y="4330701"/>
            <a:ext cx="1260475" cy="1260475"/>
          </a:xfrm>
          <a:prstGeom prst="ellipse">
            <a:avLst/>
          </a:prstGeom>
          <a:noFill/>
          <a:ln w="19050">
            <a:solidFill>
              <a:srgbClr val="FA9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0312400" y="4330701"/>
            <a:ext cx="1260475" cy="1260475"/>
          </a:xfrm>
          <a:prstGeom prst="ellipse">
            <a:avLst/>
          </a:prstGeom>
          <a:noFill/>
          <a:ln w="19050">
            <a:solidFill>
              <a:srgbClr val="FA9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352" name="矩形 20"/>
          <p:cNvSpPr>
            <a:spLocks noChangeArrowheads="1"/>
          </p:cNvSpPr>
          <p:nvPr/>
        </p:nvSpPr>
        <p:spPr bwMode="auto">
          <a:xfrm>
            <a:off x="6550789" y="4549225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網站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9">
            <a:extLst>
              <a:ext uri="{FF2B5EF4-FFF2-40B4-BE49-F238E27FC236}">
                <a16:creationId xmlns:a16="http://schemas.microsoft.com/office/drawing/2014/main" id="{73971215-A4F3-763D-1BB7-E33A2015F178}"/>
              </a:ext>
            </a:extLst>
          </p:cNvPr>
          <p:cNvSpPr txBox="1"/>
          <p:nvPr/>
        </p:nvSpPr>
        <p:spPr>
          <a:xfrm>
            <a:off x="6934200" y="1984967"/>
            <a:ext cx="4543425" cy="934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TW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1.</a:t>
            </a:r>
            <a:r>
              <a:rPr kumimoji="1" lang="zh-TW" altLang="en-US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 讓有活動需找人的人，</a:t>
            </a:r>
            <a:endParaRPr kumimoji="1" lang="en-US" altLang="zh-TW" sz="28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  <a:p>
            <a:pPr algn="l"/>
            <a:r>
              <a:rPr kumimoji="1" lang="zh-TW" altLang="en-US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提供一個發佈資訊的平台。</a:t>
            </a:r>
            <a:endParaRPr kumimoji="1" lang="zh-CN" altLang="en-US" sz="28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5" name="文本框 19">
            <a:extLst>
              <a:ext uri="{FF2B5EF4-FFF2-40B4-BE49-F238E27FC236}">
                <a16:creationId xmlns:a16="http://schemas.microsoft.com/office/drawing/2014/main" id="{9455C3CA-846A-533C-B2A7-D77BC71852DD}"/>
              </a:ext>
            </a:extLst>
          </p:cNvPr>
          <p:cNvSpPr txBox="1"/>
          <p:nvPr/>
        </p:nvSpPr>
        <p:spPr>
          <a:xfrm>
            <a:off x="6934200" y="3166274"/>
            <a:ext cx="4543425" cy="9343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en-US" altLang="zh-TW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2.</a:t>
            </a:r>
            <a:r>
              <a:rPr kumimoji="1" lang="zh-TW" altLang="en-US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 讓有空閒時間的人，</a:t>
            </a:r>
            <a:endParaRPr kumimoji="1" lang="en-US" altLang="zh-TW" sz="28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  <a:p>
            <a:pPr algn="l"/>
            <a:r>
              <a:rPr kumimoji="1" lang="zh-TW" altLang="en-US" sz="2800" b="1" dirty="0">
                <a:solidFill>
                  <a:srgbClr val="FDCB82"/>
                </a:solidFill>
                <a:latin typeface="Adobe 繁黑體 Std B" pitchFamily="34" charset="-128"/>
                <a:ea typeface="Adobe 繁黑體 Std B" pitchFamily="34" charset="-128"/>
              </a:rPr>
              <a:t>發佈自己時間的平台。</a:t>
            </a:r>
            <a:endParaRPr kumimoji="1" lang="zh-CN" altLang="en-US" sz="2800" b="1" dirty="0">
              <a:solidFill>
                <a:srgbClr val="FDCB82"/>
              </a:solidFill>
              <a:latin typeface="Adobe 繁黑體 Std B" pitchFamily="34" charset="-128"/>
              <a:ea typeface="Adobe 繁黑體 Std B" pitchFamily="34" charset="-128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1A3BA5D3-C84E-1FA8-5045-DBAA86BE1EDE}"/>
              </a:ext>
            </a:extLst>
          </p:cNvPr>
          <p:cNvSpPr txBox="1">
            <a:spLocks/>
          </p:cNvSpPr>
          <p:nvPr/>
        </p:nvSpPr>
        <p:spPr bwMode="auto">
          <a:xfrm>
            <a:off x="8012113" y="748864"/>
            <a:ext cx="11811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chemeClr val="bg1"/>
                </a:solidFill>
              </a:rPr>
              <a:t>相互</a:t>
            </a:r>
            <a:endParaRPr lang="en-US" altLang="zh-TW" sz="3200" cap="all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chemeClr val="bg1"/>
                </a:solidFill>
              </a:rPr>
              <a:t>媒合</a:t>
            </a:r>
            <a:endParaRPr lang="zh-CN" altLang="en-US" sz="3200" dirty="0">
              <a:solidFill>
                <a:srgbClr val="FDCB82"/>
              </a:solidFill>
            </a:endParaRPr>
          </a:p>
        </p:txBody>
      </p:sp>
      <p:sp>
        <p:nvSpPr>
          <p:cNvPr id="7" name="椭圆 19">
            <a:extLst>
              <a:ext uri="{FF2B5EF4-FFF2-40B4-BE49-F238E27FC236}">
                <a16:creationId xmlns:a16="http://schemas.microsoft.com/office/drawing/2014/main" id="{489E6A5C-241A-C9C2-65DA-81EF2DB339E1}"/>
              </a:ext>
            </a:extLst>
          </p:cNvPr>
          <p:cNvSpPr>
            <a:spLocks noChangeAspect="1"/>
          </p:cNvSpPr>
          <p:nvPr/>
        </p:nvSpPr>
        <p:spPr>
          <a:xfrm>
            <a:off x="7949010" y="586544"/>
            <a:ext cx="1260475" cy="1260475"/>
          </a:xfrm>
          <a:prstGeom prst="ellipse">
            <a:avLst/>
          </a:prstGeom>
          <a:noFill/>
          <a:ln w="19050">
            <a:solidFill>
              <a:srgbClr val="FA9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0">
            <a:extLst>
              <a:ext uri="{FF2B5EF4-FFF2-40B4-BE49-F238E27FC236}">
                <a16:creationId xmlns:a16="http://schemas.microsoft.com/office/drawing/2014/main" id="{96EA6A93-F886-D515-458D-71AFE506D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310" y="4567908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概念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規劃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20">
            <a:extLst>
              <a:ext uri="{FF2B5EF4-FFF2-40B4-BE49-F238E27FC236}">
                <a16:creationId xmlns:a16="http://schemas.microsoft.com/office/drawing/2014/main" id="{69152C60-A530-376B-EC13-EBC08DC5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2528" y="4567908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視覺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zh-TW" altLang="en-US" sz="2400" dirty="0">
                <a:solidFill>
                  <a:schemeClr val="bg1"/>
                </a:solidFill>
              </a:rPr>
              <a:t>設計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EC90A3C-D055-A3C4-9CF9-969E95B894D1}"/>
              </a:ext>
            </a:extLst>
          </p:cNvPr>
          <p:cNvSpPr/>
          <p:nvPr/>
        </p:nvSpPr>
        <p:spPr>
          <a:xfrm>
            <a:off x="7686676" y="4798313"/>
            <a:ext cx="541337" cy="325250"/>
          </a:xfrm>
          <a:prstGeom prst="rightArrow">
            <a:avLst/>
          </a:prstGeom>
          <a:solidFill>
            <a:srgbClr val="FF856D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D733A51-AEA5-D9DD-DF98-E08E4B5F06F1}"/>
              </a:ext>
            </a:extLst>
          </p:cNvPr>
          <p:cNvSpPr/>
          <p:nvPr/>
        </p:nvSpPr>
        <p:spPr>
          <a:xfrm>
            <a:off x="9685338" y="4826001"/>
            <a:ext cx="541337" cy="325250"/>
          </a:xfrm>
          <a:prstGeom prst="rightArrow">
            <a:avLst/>
          </a:prstGeom>
          <a:solidFill>
            <a:srgbClr val="FF856D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461C64C8-8857-EAFE-45A6-9DB4CB3AC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20" y="1166330"/>
            <a:ext cx="5580886" cy="42544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C54E5FC-4B91-2AAA-DF12-3D2AF073D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13" y="3386336"/>
            <a:ext cx="5221693" cy="2483808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43702F35-98DB-90D4-CA3E-58BDAC7AE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7" y="1166330"/>
            <a:ext cx="5221692" cy="470381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9E07F2C9-7F52-A0D8-F420-9CBB3BBAE4E2}"/>
              </a:ext>
            </a:extLst>
          </p:cNvPr>
          <p:cNvSpPr/>
          <p:nvPr/>
        </p:nvSpPr>
        <p:spPr>
          <a:xfrm>
            <a:off x="916945" y="1142404"/>
            <a:ext cx="5664829" cy="472774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669131"/>
          </a:xfrm>
        </p:spPr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網 站 分 析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5F5E2B-AFA6-35B5-09F2-12760144FA3D}"/>
              </a:ext>
            </a:extLst>
          </p:cNvPr>
          <p:cNvSpPr/>
          <p:nvPr/>
        </p:nvSpPr>
        <p:spPr>
          <a:xfrm>
            <a:off x="1104067" y="3125507"/>
            <a:ext cx="4367796" cy="658238"/>
          </a:xfrm>
          <a:prstGeom prst="rect">
            <a:avLst/>
          </a:prstGeom>
          <a:solidFill>
            <a:srgbClr val="FA9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71" name="矩形 14"/>
          <p:cNvSpPr>
            <a:spLocks noChangeArrowheads="1"/>
          </p:cNvSpPr>
          <p:nvPr/>
        </p:nvSpPr>
        <p:spPr bwMode="auto">
          <a:xfrm>
            <a:off x="1747160" y="3140478"/>
            <a:ext cx="33760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chemeClr val="bg1"/>
                </a:solidFill>
              </a:rPr>
              <a:t>仍有許多出租自己的時間以換取金錢的網站，表示有其需求。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合 9"/>
          <p:cNvGrpSpPr>
            <a:grpSpLocks noChangeAspect="1"/>
          </p:cNvGrpSpPr>
          <p:nvPr/>
        </p:nvGrpSpPr>
        <p:grpSpPr>
          <a:xfrm>
            <a:off x="1284987" y="3259313"/>
            <a:ext cx="314703" cy="360000"/>
            <a:chOff x="2522538" y="5478463"/>
            <a:chExt cx="209550" cy="239712"/>
          </a:xfrm>
          <a:solidFill>
            <a:schemeClr val="bg1"/>
          </a:solidFill>
        </p:grpSpPr>
        <p:sp>
          <p:nvSpPr>
            <p:cNvPr id="11" name="Rectangle 210"/>
            <p:cNvSpPr>
              <a:spLocks noChangeArrowheads="1"/>
            </p:cNvSpPr>
            <p:nvPr/>
          </p:nvSpPr>
          <p:spPr bwMode="auto">
            <a:xfrm>
              <a:off x="2522538" y="5537200"/>
              <a:ext cx="149225" cy="18097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2582863" y="5478463"/>
              <a:ext cx="149225" cy="179388"/>
            </a:xfrm>
            <a:custGeom>
              <a:avLst/>
              <a:gdLst>
                <a:gd name="T0" fmla="*/ 94 w 94"/>
                <a:gd name="T1" fmla="*/ 0 h 113"/>
                <a:gd name="T2" fmla="*/ 0 w 94"/>
                <a:gd name="T3" fmla="*/ 0 h 113"/>
                <a:gd name="T4" fmla="*/ 0 w 94"/>
                <a:gd name="T5" fmla="*/ 28 h 113"/>
                <a:gd name="T6" fmla="*/ 66 w 94"/>
                <a:gd name="T7" fmla="*/ 28 h 113"/>
                <a:gd name="T8" fmla="*/ 66 w 94"/>
                <a:gd name="T9" fmla="*/ 113 h 113"/>
                <a:gd name="T10" fmla="*/ 94 w 94"/>
                <a:gd name="T11" fmla="*/ 113 h 113"/>
                <a:gd name="T12" fmla="*/ 94 w 94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13">
                  <a:moveTo>
                    <a:pt x="94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66" y="28"/>
                  </a:lnTo>
                  <a:lnTo>
                    <a:pt x="66" y="113"/>
                  </a:lnTo>
                  <a:lnTo>
                    <a:pt x="94" y="113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1A9FEAC-5F0A-B248-922D-773B60EBCA52}"/>
              </a:ext>
            </a:extLst>
          </p:cNvPr>
          <p:cNvSpPr/>
          <p:nvPr/>
        </p:nvSpPr>
        <p:spPr>
          <a:xfrm>
            <a:off x="1089351" y="4072668"/>
            <a:ext cx="4382512" cy="658238"/>
          </a:xfrm>
          <a:prstGeom prst="rect">
            <a:avLst/>
          </a:prstGeom>
          <a:solidFill>
            <a:srgbClr val="B4B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367" name="Freeform 75"/>
          <p:cNvSpPr>
            <a:spLocks noChangeAspect="1" noEditPoints="1"/>
          </p:cNvSpPr>
          <p:nvPr/>
        </p:nvSpPr>
        <p:spPr bwMode="auto">
          <a:xfrm>
            <a:off x="1270924" y="4250400"/>
            <a:ext cx="360363" cy="360363"/>
          </a:xfrm>
          <a:custGeom>
            <a:avLst/>
            <a:gdLst>
              <a:gd name="T0" fmla="*/ 2147483647 w 56"/>
              <a:gd name="T1" fmla="*/ 0 h 56"/>
              <a:gd name="T2" fmla="*/ 2147483647 w 56"/>
              <a:gd name="T3" fmla="*/ 0 h 56"/>
              <a:gd name="T4" fmla="*/ 0 w 56"/>
              <a:gd name="T5" fmla="*/ 2147483647 h 56"/>
              <a:gd name="T6" fmla="*/ 0 w 56"/>
              <a:gd name="T7" fmla="*/ 2147483647 h 56"/>
              <a:gd name="T8" fmla="*/ 2147483647 w 56"/>
              <a:gd name="T9" fmla="*/ 2147483647 h 56"/>
              <a:gd name="T10" fmla="*/ 2147483647 w 56"/>
              <a:gd name="T11" fmla="*/ 2147483647 h 56"/>
              <a:gd name="T12" fmla="*/ 2147483647 w 56"/>
              <a:gd name="T13" fmla="*/ 2147483647 h 56"/>
              <a:gd name="T14" fmla="*/ 2147483647 w 56"/>
              <a:gd name="T15" fmla="*/ 2147483647 h 56"/>
              <a:gd name="T16" fmla="*/ 2147483647 w 56"/>
              <a:gd name="T17" fmla="*/ 2147483647 h 56"/>
              <a:gd name="T18" fmla="*/ 2147483647 w 56"/>
              <a:gd name="T19" fmla="*/ 2147483647 h 56"/>
              <a:gd name="T20" fmla="*/ 2147483647 w 56"/>
              <a:gd name="T21" fmla="*/ 2147483647 h 56"/>
              <a:gd name="T22" fmla="*/ 2147483647 w 56"/>
              <a:gd name="T23" fmla="*/ 0 h 56"/>
              <a:gd name="T24" fmla="*/ 2147483647 w 56"/>
              <a:gd name="T25" fmla="*/ 2147483647 h 56"/>
              <a:gd name="T26" fmla="*/ 2147483647 w 56"/>
              <a:gd name="T27" fmla="*/ 2147483647 h 56"/>
              <a:gd name="T28" fmla="*/ 2147483647 w 56"/>
              <a:gd name="T29" fmla="*/ 2147483647 h 56"/>
              <a:gd name="T30" fmla="*/ 2147483647 w 56"/>
              <a:gd name="T31" fmla="*/ 2147483647 h 56"/>
              <a:gd name="T32" fmla="*/ 2147483647 w 56"/>
              <a:gd name="T33" fmla="*/ 2147483647 h 56"/>
              <a:gd name="T34" fmla="*/ 2147483647 w 56"/>
              <a:gd name="T35" fmla="*/ 2147483647 h 56"/>
              <a:gd name="T36" fmla="*/ 2147483647 w 56"/>
              <a:gd name="T37" fmla="*/ 2147483647 h 56"/>
              <a:gd name="T38" fmla="*/ 2147483647 w 56"/>
              <a:gd name="T39" fmla="*/ 2147483647 h 56"/>
              <a:gd name="T40" fmla="*/ 2147483647 w 56"/>
              <a:gd name="T41" fmla="*/ 2147483647 h 56"/>
              <a:gd name="T42" fmla="*/ 2147483647 w 56"/>
              <a:gd name="T43" fmla="*/ 2147483647 h 56"/>
              <a:gd name="T44" fmla="*/ 2147483647 w 56"/>
              <a:gd name="T45" fmla="*/ 2147483647 h 56"/>
              <a:gd name="T46" fmla="*/ 2147483647 w 56"/>
              <a:gd name="T47" fmla="*/ 2147483647 h 56"/>
              <a:gd name="T48" fmla="*/ 2147483647 w 56"/>
              <a:gd name="T49" fmla="*/ 2147483647 h 56"/>
              <a:gd name="T50" fmla="*/ 2147483647 w 56"/>
              <a:gd name="T51" fmla="*/ 2147483647 h 56"/>
              <a:gd name="T52" fmla="*/ 2147483647 w 56"/>
              <a:gd name="T53" fmla="*/ 2147483647 h 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6"/>
              <a:gd name="T82" fmla="*/ 0 h 56"/>
              <a:gd name="T83" fmla="*/ 56 w 56"/>
              <a:gd name="T84" fmla="*/ 56 h 5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6" h="56">
                <a:moveTo>
                  <a:pt x="5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5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56"/>
                  <a:pt x="8" y="56"/>
                  <a:pt x="8" y="56"/>
                </a:cubicBezTo>
                <a:cubicBezTo>
                  <a:pt x="17" y="40"/>
                  <a:pt x="17" y="40"/>
                  <a:pt x="17" y="40"/>
                </a:cubicBezTo>
                <a:cubicBezTo>
                  <a:pt x="51" y="40"/>
                  <a:pt x="51" y="40"/>
                  <a:pt x="51" y="40"/>
                </a:cubicBezTo>
                <a:cubicBezTo>
                  <a:pt x="54" y="40"/>
                  <a:pt x="56" y="38"/>
                  <a:pt x="56" y="3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2"/>
                  <a:pt x="54" y="0"/>
                  <a:pt x="51" y="0"/>
                </a:cubicBezTo>
                <a:close/>
                <a:moveTo>
                  <a:pt x="48" y="32"/>
                </a:moveTo>
                <a:cubicBezTo>
                  <a:pt x="24" y="32"/>
                  <a:pt x="24" y="32"/>
                  <a:pt x="24" y="32"/>
                </a:cubicBezTo>
                <a:cubicBezTo>
                  <a:pt x="24" y="28"/>
                  <a:pt x="24" y="28"/>
                  <a:pt x="2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32"/>
                </a:lnTo>
                <a:close/>
                <a:moveTo>
                  <a:pt x="48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48" y="16"/>
                  <a:pt x="48" y="16"/>
                  <a:pt x="48" y="16"/>
                </a:cubicBezTo>
                <a:lnTo>
                  <a:pt x="48" y="20"/>
                </a:lnTo>
                <a:close/>
                <a:moveTo>
                  <a:pt x="48" y="12"/>
                </a:move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48" y="8"/>
                  <a:pt x="48" y="8"/>
                  <a:pt x="48" y="8"/>
                </a:cubicBezTo>
                <a:lnTo>
                  <a:pt x="4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B5DE41A1-B743-D09C-37C7-36FE1D16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660" y="4078621"/>
            <a:ext cx="3770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chemeClr val="bg1"/>
                </a:solidFill>
              </a:rPr>
              <a:t>網頁版型、樣式比較老舊，資訊</a:t>
            </a:r>
            <a:endParaRPr lang="en-US" altLang="zh-TW" b="1" dirty="0">
              <a:solidFill>
                <a:schemeClr val="bg1"/>
              </a:solidFill>
            </a:endParaRPr>
          </a:p>
          <a:p>
            <a:pPr eaLnBrk="1" hangingPunct="1"/>
            <a:r>
              <a:rPr lang="zh-TW" altLang="en-US" b="1" dirty="0">
                <a:solidFill>
                  <a:schemeClr val="bg1"/>
                </a:solidFill>
              </a:rPr>
              <a:t>查詢較不容易的問題。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B0A38B-4555-AA9D-7CE6-4A43D4B091E7}"/>
              </a:ext>
            </a:extLst>
          </p:cNvPr>
          <p:cNvSpPr/>
          <p:nvPr/>
        </p:nvSpPr>
        <p:spPr>
          <a:xfrm>
            <a:off x="1104067" y="5016765"/>
            <a:ext cx="4367796" cy="658238"/>
          </a:xfrm>
          <a:prstGeom prst="rect">
            <a:avLst/>
          </a:prstGeom>
          <a:solidFill>
            <a:srgbClr val="FF8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14">
            <a:extLst>
              <a:ext uri="{FF2B5EF4-FFF2-40B4-BE49-F238E27FC236}">
                <a16:creationId xmlns:a16="http://schemas.microsoft.com/office/drawing/2014/main" id="{8862279D-4721-F6CA-27C2-C9F4C73D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3007" y="5010811"/>
            <a:ext cx="3770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b="1" dirty="0">
                <a:solidFill>
                  <a:schemeClr val="bg1"/>
                </a:solidFill>
              </a:rPr>
              <a:t>有許多預約餐廳、教室、空間的網站，還未有時間填空的類型。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任意多边形 7">
            <a:extLst>
              <a:ext uri="{FF2B5EF4-FFF2-40B4-BE49-F238E27FC236}">
                <a16:creationId xmlns:a16="http://schemas.microsoft.com/office/drawing/2014/main" id="{6C84B884-5316-1D00-9AA8-392178751C41}"/>
              </a:ext>
            </a:extLst>
          </p:cNvPr>
          <p:cNvSpPr>
            <a:spLocks noChangeAspect="1"/>
          </p:cNvSpPr>
          <p:nvPr/>
        </p:nvSpPr>
        <p:spPr bwMode="auto">
          <a:xfrm>
            <a:off x="1256606" y="5184504"/>
            <a:ext cx="360363" cy="314325"/>
          </a:xfrm>
          <a:custGeom>
            <a:avLst/>
            <a:gdLst>
              <a:gd name="T0" fmla="*/ 702541 w 241301"/>
              <a:gd name="T1" fmla="*/ 199466 h 211138"/>
              <a:gd name="T2" fmla="*/ 752724 w 241301"/>
              <a:gd name="T3" fmla="*/ 199466 h 211138"/>
              <a:gd name="T4" fmla="*/ 802906 w 241301"/>
              <a:gd name="T5" fmla="*/ 249329 h 211138"/>
              <a:gd name="T6" fmla="*/ 802906 w 241301"/>
              <a:gd name="T7" fmla="*/ 648261 h 211138"/>
              <a:gd name="T8" fmla="*/ 752724 w 241301"/>
              <a:gd name="T9" fmla="*/ 698127 h 211138"/>
              <a:gd name="T10" fmla="*/ 702541 w 241301"/>
              <a:gd name="T11" fmla="*/ 698127 h 211138"/>
              <a:gd name="T12" fmla="*/ 702541 w 241301"/>
              <a:gd name="T13" fmla="*/ 199466 h 211138"/>
              <a:gd name="T14" fmla="*/ 153187 w 241301"/>
              <a:gd name="T15" fmla="*/ 199466 h 211138"/>
              <a:gd name="T16" fmla="*/ 649719 w 241301"/>
              <a:gd name="T17" fmla="*/ 199466 h 211138"/>
              <a:gd name="T18" fmla="*/ 649719 w 241301"/>
              <a:gd name="T19" fmla="*/ 698127 h 211138"/>
              <a:gd name="T20" fmla="*/ 153187 w 241301"/>
              <a:gd name="T21" fmla="*/ 698127 h 211138"/>
              <a:gd name="T22" fmla="*/ 50182 w 241301"/>
              <a:gd name="T23" fmla="*/ 199466 h 211138"/>
              <a:gd name="T24" fmla="*/ 100365 w 241301"/>
              <a:gd name="T25" fmla="*/ 199466 h 211138"/>
              <a:gd name="T26" fmla="*/ 100365 w 241301"/>
              <a:gd name="T27" fmla="*/ 698127 h 211138"/>
              <a:gd name="T28" fmla="*/ 50182 w 241301"/>
              <a:gd name="T29" fmla="*/ 698127 h 211138"/>
              <a:gd name="T30" fmla="*/ 0 w 241301"/>
              <a:gd name="T31" fmla="*/ 648261 h 211138"/>
              <a:gd name="T32" fmla="*/ 0 w 241301"/>
              <a:gd name="T33" fmla="*/ 249329 h 211138"/>
              <a:gd name="T34" fmla="*/ 50182 w 241301"/>
              <a:gd name="T35" fmla="*/ 199466 h 211138"/>
              <a:gd name="T36" fmla="*/ 302850 w 241301"/>
              <a:gd name="T37" fmla="*/ 0 h 211138"/>
              <a:gd name="T38" fmla="*/ 500053 w 241301"/>
              <a:gd name="T39" fmla="*/ 0 h 211138"/>
              <a:gd name="T40" fmla="*/ 549355 w 241301"/>
              <a:gd name="T41" fmla="*/ 48994 h 211138"/>
              <a:gd name="T42" fmla="*/ 549355 w 241301"/>
              <a:gd name="T43" fmla="*/ 146972 h 211138"/>
              <a:gd name="T44" fmla="*/ 500053 w 241301"/>
              <a:gd name="T45" fmla="*/ 146972 h 211138"/>
              <a:gd name="T46" fmla="*/ 500053 w 241301"/>
              <a:gd name="T47" fmla="*/ 73488 h 211138"/>
              <a:gd name="T48" fmla="*/ 475402 w 241301"/>
              <a:gd name="T49" fmla="*/ 48994 h 211138"/>
              <a:gd name="T50" fmla="*/ 327499 w 241301"/>
              <a:gd name="T51" fmla="*/ 48994 h 211138"/>
              <a:gd name="T52" fmla="*/ 302850 w 241301"/>
              <a:gd name="T53" fmla="*/ 73488 h 211138"/>
              <a:gd name="T54" fmla="*/ 302850 w 241301"/>
              <a:gd name="T55" fmla="*/ 146972 h 211138"/>
              <a:gd name="T56" fmla="*/ 253549 w 241301"/>
              <a:gd name="T57" fmla="*/ 146972 h 211138"/>
              <a:gd name="T58" fmla="*/ 253549 w 241301"/>
              <a:gd name="T59" fmla="*/ 48994 h 211138"/>
              <a:gd name="T60" fmla="*/ 302850 w 241301"/>
              <a:gd name="T61" fmla="*/ 0 h 21113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41301"/>
              <a:gd name="T94" fmla="*/ 0 h 211138"/>
              <a:gd name="T95" fmla="*/ 241301 w 241301"/>
              <a:gd name="T96" fmla="*/ 211138 h 21113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41301" h="211138">
                <a:moveTo>
                  <a:pt x="211138" y="60325"/>
                </a:moveTo>
                <a:cubicBezTo>
                  <a:pt x="211138" y="60325"/>
                  <a:pt x="211138" y="60325"/>
                  <a:pt x="226220" y="60325"/>
                </a:cubicBezTo>
                <a:cubicBezTo>
                  <a:pt x="233760" y="60325"/>
                  <a:pt x="241301" y="67866"/>
                  <a:pt x="241301" y="75406"/>
                </a:cubicBezTo>
                <a:cubicBezTo>
                  <a:pt x="241301" y="75406"/>
                  <a:pt x="241301" y="75406"/>
                  <a:pt x="241301" y="196057"/>
                </a:cubicBezTo>
                <a:cubicBezTo>
                  <a:pt x="241301" y="203597"/>
                  <a:pt x="233760" y="211138"/>
                  <a:pt x="226220" y="211138"/>
                </a:cubicBezTo>
                <a:cubicBezTo>
                  <a:pt x="226220" y="211138"/>
                  <a:pt x="226220" y="211138"/>
                  <a:pt x="211138" y="211138"/>
                </a:cubicBezTo>
                <a:cubicBezTo>
                  <a:pt x="211138" y="211138"/>
                  <a:pt x="211138" y="211138"/>
                  <a:pt x="211138" y="60325"/>
                </a:cubicBezTo>
                <a:close/>
                <a:moveTo>
                  <a:pt x="46038" y="60325"/>
                </a:moveTo>
                <a:lnTo>
                  <a:pt x="195263" y="60325"/>
                </a:lnTo>
                <a:lnTo>
                  <a:pt x="195263" y="211138"/>
                </a:lnTo>
                <a:lnTo>
                  <a:pt x="46038" y="211138"/>
                </a:lnTo>
                <a:lnTo>
                  <a:pt x="46038" y="60325"/>
                </a:lnTo>
                <a:close/>
                <a:moveTo>
                  <a:pt x="15081" y="60325"/>
                </a:moveTo>
                <a:cubicBezTo>
                  <a:pt x="15081" y="60325"/>
                  <a:pt x="15081" y="60325"/>
                  <a:pt x="30163" y="60325"/>
                </a:cubicBezTo>
                <a:lnTo>
                  <a:pt x="30163" y="211138"/>
                </a:lnTo>
                <a:cubicBezTo>
                  <a:pt x="30163" y="211138"/>
                  <a:pt x="30163" y="211138"/>
                  <a:pt x="15081" y="211138"/>
                </a:cubicBezTo>
                <a:cubicBezTo>
                  <a:pt x="7541" y="211138"/>
                  <a:pt x="0" y="203597"/>
                  <a:pt x="0" y="196057"/>
                </a:cubicBezTo>
                <a:cubicBezTo>
                  <a:pt x="0" y="196057"/>
                  <a:pt x="0" y="196057"/>
                  <a:pt x="0" y="75406"/>
                </a:cubicBezTo>
                <a:cubicBezTo>
                  <a:pt x="0" y="67866"/>
                  <a:pt x="7541" y="60325"/>
                  <a:pt x="15081" y="60325"/>
                </a:cubicBezTo>
                <a:close/>
                <a:moveTo>
                  <a:pt x="91017" y="0"/>
                </a:moveTo>
                <a:cubicBezTo>
                  <a:pt x="91017" y="0"/>
                  <a:pt x="91017" y="0"/>
                  <a:pt x="150283" y="0"/>
                </a:cubicBezTo>
                <a:cubicBezTo>
                  <a:pt x="157692" y="0"/>
                  <a:pt x="165100" y="7408"/>
                  <a:pt x="165100" y="14817"/>
                </a:cubicBezTo>
                <a:cubicBezTo>
                  <a:pt x="165100" y="14817"/>
                  <a:pt x="165100" y="14817"/>
                  <a:pt x="165100" y="44450"/>
                </a:cubicBezTo>
                <a:cubicBezTo>
                  <a:pt x="165100" y="44450"/>
                  <a:pt x="165100" y="44450"/>
                  <a:pt x="150283" y="44450"/>
                </a:cubicBezTo>
                <a:cubicBezTo>
                  <a:pt x="150283" y="44450"/>
                  <a:pt x="150283" y="44450"/>
                  <a:pt x="150283" y="22225"/>
                </a:cubicBezTo>
                <a:cubicBezTo>
                  <a:pt x="150283" y="18521"/>
                  <a:pt x="146579" y="14817"/>
                  <a:pt x="142875" y="14817"/>
                </a:cubicBezTo>
                <a:cubicBezTo>
                  <a:pt x="142875" y="14817"/>
                  <a:pt x="142875" y="14817"/>
                  <a:pt x="98425" y="14817"/>
                </a:cubicBezTo>
                <a:cubicBezTo>
                  <a:pt x="94721" y="14817"/>
                  <a:pt x="91017" y="18521"/>
                  <a:pt x="91017" y="22225"/>
                </a:cubicBezTo>
                <a:cubicBezTo>
                  <a:pt x="91017" y="22225"/>
                  <a:pt x="91017" y="22225"/>
                  <a:pt x="91017" y="44450"/>
                </a:cubicBezTo>
                <a:cubicBezTo>
                  <a:pt x="91017" y="44450"/>
                  <a:pt x="91017" y="44450"/>
                  <a:pt x="76200" y="44450"/>
                </a:cubicBezTo>
                <a:cubicBezTo>
                  <a:pt x="76200" y="44450"/>
                  <a:pt x="76200" y="44450"/>
                  <a:pt x="76200" y="14817"/>
                </a:cubicBezTo>
                <a:cubicBezTo>
                  <a:pt x="76200" y="7408"/>
                  <a:pt x="83608" y="0"/>
                  <a:pt x="91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sz="3600" cap="all" dirty="0">
                <a:solidFill>
                  <a:schemeClr val="bg1"/>
                </a:solidFill>
              </a:rPr>
              <a:t>網 站 架 構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AB859C-5F4C-A67E-FB8B-D7DF2061E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28" y="365125"/>
            <a:ext cx="8243163" cy="57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1FFC8F3-EA52-5256-70A0-EF4110004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7"/>
            <a:ext cx="8761166" cy="5848078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網 站 首 頁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4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153820C-7DBD-360B-459C-F7F448C4A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8" cy="5848078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組 隊 揪 夥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66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9C0405-75E7-2C8C-869E-035922F09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35" y="390796"/>
            <a:ext cx="8772116" cy="5848077"/>
          </a:xfrm>
          <a:prstGeom prst="rect">
            <a:avLst/>
          </a:prstGeom>
        </p:spPr>
      </p:pic>
      <p:sp>
        <p:nvSpPr>
          <p:cNvPr id="14" name="箭號: 五邊形 13">
            <a:extLst>
              <a:ext uri="{FF2B5EF4-FFF2-40B4-BE49-F238E27FC236}">
                <a16:creationId xmlns:a16="http://schemas.microsoft.com/office/drawing/2014/main" id="{4DDACFAF-82D9-A5FA-C416-0EF3FB315F1C}"/>
              </a:ext>
            </a:extLst>
          </p:cNvPr>
          <p:cNvSpPr/>
          <p:nvPr/>
        </p:nvSpPr>
        <p:spPr>
          <a:xfrm>
            <a:off x="360115" y="2395538"/>
            <a:ext cx="2628900" cy="2066924"/>
          </a:xfrm>
          <a:prstGeom prst="homePlate">
            <a:avLst>
              <a:gd name="adj" fmla="val 241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74586CDF-03DF-16A9-67F2-FDB0D26BBE38}"/>
              </a:ext>
            </a:extLst>
          </p:cNvPr>
          <p:cNvSpPr txBox="1">
            <a:spLocks/>
          </p:cNvSpPr>
          <p:nvPr/>
        </p:nvSpPr>
        <p:spPr bwMode="auto">
          <a:xfrm>
            <a:off x="304799" y="2155371"/>
            <a:ext cx="2628900" cy="254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zh-TW" altLang="en-US" sz="3200" cap="all" dirty="0">
                <a:solidFill>
                  <a:srgbClr val="FFFFFF"/>
                </a:solidFill>
              </a:rPr>
              <a:t>活 動 參 與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7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416</Words>
  <Application>Microsoft Office PowerPoint</Application>
  <PresentationFormat>寬螢幕</PresentationFormat>
  <Paragraphs>72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Adobe 繁黑體 Std B</vt:lpstr>
      <vt:lpstr>微软雅黑</vt:lpstr>
      <vt:lpstr>Open Sans</vt:lpstr>
      <vt:lpstr>PingFang TC</vt:lpstr>
      <vt:lpstr>Poppins</vt:lpstr>
      <vt:lpstr>宋体</vt:lpstr>
      <vt:lpstr>Arial</vt:lpstr>
      <vt:lpstr>Calibri</vt:lpstr>
      <vt:lpstr>Calibri Light</vt:lpstr>
      <vt:lpstr>Office 主题</vt:lpstr>
      <vt:lpstr>SHOW TIME 秀出自己的時間</vt:lpstr>
      <vt:lpstr>創 作 發 想</vt:lpstr>
      <vt:lpstr>發 想 延 伸</vt:lpstr>
      <vt:lpstr>基 礎 構 思</vt:lpstr>
      <vt:lpstr>網 站 分 析</vt:lpstr>
      <vt:lpstr>網 站 架 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 用 色 彩</vt:lpstr>
      <vt:lpstr>使 用 技 術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 PPT TEMPLATE</dc:title>
  <dc:subject/>
  <dc:creator>Administrator</dc:creator>
  <cp:keywords/>
  <dc:description/>
  <cp:lastModifiedBy>USER</cp:lastModifiedBy>
  <cp:revision>80</cp:revision>
  <dcterms:created xsi:type="dcterms:W3CDTF">2014-12-12T13:36:21Z</dcterms:created>
  <dcterms:modified xsi:type="dcterms:W3CDTF">2023-01-18T01:10:47Z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KENNw7zUfd13396.ppt</vt:lpwstr>
  </property>
  <property fmtid="{D5CDD505-2E9C-101B-9397-08002B2CF9AE}" pid="3" name="fileid">
    <vt:lpwstr>521905</vt:lpwstr>
  </property>
</Properties>
</file>